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4" r:id="rId4"/>
    <p:sldId id="265" r:id="rId5"/>
    <p:sldId id="315" r:id="rId6"/>
    <p:sldId id="316" r:id="rId7"/>
    <p:sldId id="317" r:id="rId8"/>
    <p:sldId id="266" r:id="rId9"/>
    <p:sldId id="318" r:id="rId10"/>
    <p:sldId id="319" r:id="rId11"/>
    <p:sldId id="320" r:id="rId12"/>
    <p:sldId id="321" r:id="rId13"/>
    <p:sldId id="322" r:id="rId14"/>
    <p:sldId id="323" r:id="rId15"/>
    <p:sldId id="267" r:id="rId16"/>
    <p:sldId id="324" r:id="rId17"/>
    <p:sldId id="325" r:id="rId18"/>
    <p:sldId id="326" r:id="rId19"/>
    <p:sldId id="327" r:id="rId20"/>
    <p:sldId id="328" r:id="rId21"/>
    <p:sldId id="268" r:id="rId22"/>
    <p:sldId id="269" r:id="rId23"/>
    <p:sldId id="277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28/04/21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498F-1A9E-489A-9116-82E50CA95E02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2D5C-E741-40DB-82FB-78385135D0E8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CBB2-269E-4606-B13C-39CB780124CA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F88-FEB8-4A82-8E4F-26E27A54350D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FC00-8F0F-4169-BF8D-B972DC09B8D9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ECBD-44CD-4671-AC39-9A39903D4900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53AB-297E-4A24-8EF0-FBBD1E8AE163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F88-E5FB-473D-8D6C-BD51AA2AD392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77E5-F676-4DC6-9686-84E49F572793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416F-ED08-4C2A-BFAB-0E522386E149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7C3-80B2-443E-B67D-4DD3A50C5766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2519-B0DD-42E6-A226-A5F338897398}" type="datetime3">
              <a:rPr lang="en-US" smtClean="0"/>
              <a:pPr/>
              <a:t>28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sr-Latn-RS" sz="1800" dirty="0"/>
              <a:t>Fizičke osnove elektroterapije i elektrodijagnostike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> </a:t>
            </a:r>
            <a:r>
              <a:rPr lang="sr-Latn-RS" sz="1600" dirty="0"/>
              <a:t>Modul D: Diplomirani fizičar – medicinska fizika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sr-Latn-RS" sz="1600" dirty="0"/>
              <a:t>pod rukovodstvom pr</a:t>
            </a:r>
            <a:r>
              <a:rPr lang="en-US" sz="1600" dirty="0"/>
              <a:t>o</a:t>
            </a:r>
            <a:r>
              <a:rPr lang="sr-Latn-RS" sz="1600" dirty="0" smtClean="0"/>
              <a:t>f</a:t>
            </a:r>
            <a:r>
              <a:rPr lang="en-US" sz="1600" dirty="0" smtClean="0"/>
              <a:t>.</a:t>
            </a:r>
            <a:r>
              <a:rPr lang="sr-Latn-RS" sz="1600" dirty="0" smtClean="0"/>
              <a:t> Nenada </a:t>
            </a:r>
            <a:r>
              <a:rPr lang="sr-Latn-RS" sz="1600" dirty="0"/>
              <a:t>Stevanovića</a:t>
            </a:r>
            <a:r>
              <a:rPr lang="ru-RU" sz="1600" dirty="0"/>
              <a:t> 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IZIOLOGIJA GLIKOREGULACIJE. TESTOVI ZA ISPITIVANJE KVALITETA GLIKOREGULACIJE. FIZIČKI PRINCIPI FUNKCIONISANJA  APARATA ZA MERENJE KONCENTRACIJE GLUKOZE U KRVI. PREVENCIJA AKUTNIH I HROPNIČNIH KOMPLIKACIJA DIABETES MELLITUSA. UPOZNAVANJE SA PACIJENTOM OPREDELJENIM ZA DNEVNI PROFIL GLIKEMIJE, HbA1c, OGTT I LIPIDOGRAM</a:t>
            </a:r>
            <a:r>
              <a:rPr lang="sr-Latn-R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2700" dirty="0"/>
              <a:t/>
            </a:r>
            <a:br>
              <a:rPr lang="sr-Latn-RS" sz="2700" dirty="0"/>
            </a:br>
            <a:r>
              <a:rPr lang="sr-Latn-RS" sz="1800" dirty="0" smtClean="0"/>
              <a:t>X </a:t>
            </a:r>
            <a:r>
              <a:rPr lang="sr-Latn-RS" sz="1800" dirty="0" smtClean="0"/>
              <a:t>nedelja </a:t>
            </a:r>
            <a:r>
              <a:rPr lang="sr-Latn-RS" sz="1800" dirty="0"/>
              <a:t>predavanja i vežbi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681162"/>
          </a:xfrm>
        </p:spPr>
        <p:txBody>
          <a:bodyPr>
            <a:normAutofit/>
          </a:bodyPr>
          <a:lstStyle/>
          <a:p>
            <a:r>
              <a:rPr lang="sr-Latn-RS" sz="2400" b="1" dirty="0">
                <a:solidFill>
                  <a:schemeClr val="tx1"/>
                </a:solidFill>
                <a:latin typeface="+mj-lt"/>
              </a:rPr>
              <a:t>Dr sci.med Jovan B. Jovanović</a:t>
            </a:r>
            <a:endParaRPr lang="sr-Cyrl-RS" sz="2400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+mj-lt"/>
              </a:rPr>
              <a:t>Specijalista interne medicine - kardiolog</a:t>
            </a:r>
            <a:endParaRPr lang="sr-Cyrl-RS" sz="2000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+mj-lt"/>
              </a:rPr>
              <a:t>Odsek za ishemijske bolesti srca</a:t>
            </a:r>
            <a:r>
              <a:rPr lang="sr-Cyrl-RS" sz="20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sr-Latn-RS" sz="2000" b="1" dirty="0">
                <a:solidFill>
                  <a:schemeClr val="tx1"/>
                </a:solidFill>
                <a:latin typeface="+mj-lt"/>
              </a:rPr>
              <a:t>Klinika za kardiologiju, Univerzitetski Klinički Centar Kragujevac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28e7efaf0eaedfa97cf4f65e746d19f50ec7e509a8a00c387dd2ef7dc9ee380e_7b8cf2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2" y="1857364"/>
            <a:ext cx="863085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92c5c96bbccad379c3d0d878d9a4edf52077debe9d329f2f8892324b0ca164d2_35ace59e.png"/>
          <p:cNvPicPr>
            <a:picLocks noChangeAspect="1"/>
          </p:cNvPicPr>
          <p:nvPr/>
        </p:nvPicPr>
        <p:blipFill>
          <a:blip r:embed="rId3"/>
          <a:srcRect t="5295" b="3362"/>
          <a:stretch>
            <a:fillRect/>
          </a:stretch>
        </p:blipFill>
        <p:spPr>
          <a:xfrm>
            <a:off x="342309" y="1928802"/>
            <a:ext cx="845938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91cc88b590c5b1883fc70e398616c686175885b1cf4ce501180fc51955ccc74c_10997dbc.png"/>
          <p:cNvPicPr>
            <a:picLocks noChangeAspect="1"/>
          </p:cNvPicPr>
          <p:nvPr/>
        </p:nvPicPr>
        <p:blipFill>
          <a:blip r:embed="rId3"/>
          <a:srcRect t="8073"/>
          <a:stretch>
            <a:fillRect/>
          </a:stretch>
        </p:blipFill>
        <p:spPr>
          <a:xfrm>
            <a:off x="475678" y="1928802"/>
            <a:ext cx="8192644" cy="448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3318302386f345b7cb13c74b7e2b157a9ce009a549ce250b5f72997fa773c236_d6c8c464.png"/>
          <p:cNvPicPr>
            <a:picLocks noChangeAspect="1"/>
          </p:cNvPicPr>
          <p:nvPr/>
        </p:nvPicPr>
        <p:blipFill>
          <a:blip r:embed="rId3"/>
          <a:srcRect t="2982" b="3090"/>
          <a:stretch>
            <a:fillRect/>
          </a:stretch>
        </p:blipFill>
        <p:spPr>
          <a:xfrm>
            <a:off x="500034" y="1928802"/>
            <a:ext cx="808785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2ad8231101cd2969668f23c82705f4ddeeb7f4a699d4e33598c42675b6a47d4a_bcc3b93f.png"/>
          <p:cNvPicPr>
            <a:picLocks noChangeAspect="1"/>
          </p:cNvPicPr>
          <p:nvPr/>
        </p:nvPicPr>
        <p:blipFill>
          <a:blip r:embed="rId3"/>
          <a:srcRect t="3045"/>
          <a:stretch>
            <a:fillRect/>
          </a:stretch>
        </p:blipFill>
        <p:spPr>
          <a:xfrm>
            <a:off x="523309" y="1928802"/>
            <a:ext cx="809738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HORMONSKA REGULACIJA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1" name="TextBox 10"/>
          <p:cNvSpPr txBox="1"/>
          <p:nvPr/>
        </p:nvSpPr>
        <p:spPr>
          <a:xfrm>
            <a:off x="214282" y="1928802"/>
            <a:ext cx="72866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Hormoni</a:t>
            </a:r>
            <a:r>
              <a:rPr lang="sr-Latn-RS" sz="2400" b="1" dirty="0" smtClean="0"/>
              <a:t> koji povećavaju glukozu: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/>
              <a:t>Glukagon</a:t>
            </a:r>
            <a:r>
              <a:rPr lang="sr-Latn-RS" sz="2000" dirty="0"/>
              <a:t> </a:t>
            </a:r>
            <a:r>
              <a:rPr lang="sr-Latn-RS" sz="2000" dirty="0" smtClean="0"/>
              <a:t>– stimuliše glikogenolizu i glukoneogenezu u jetri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</a:t>
            </a:r>
            <a:r>
              <a:rPr lang="sr-Latn-RS" sz="2000" dirty="0" smtClean="0"/>
              <a:t>ormon rasta – sprečava ulazak glukoze u mišiće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</a:t>
            </a:r>
            <a:r>
              <a:rPr lang="sr-Latn-RS" sz="2000" dirty="0" smtClean="0"/>
              <a:t>likokortikoidi – podstiču glukoneogenezu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</a:t>
            </a:r>
            <a:r>
              <a:rPr lang="sr-Latn-RS" sz="2000" dirty="0" smtClean="0"/>
              <a:t>drenalin – stimuliše razgradnju glikogena u jetri i mišićima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/>
              <a:t>T3, T4</a:t>
            </a:r>
          </a:p>
          <a:p>
            <a:pPr>
              <a:buFont typeface="Arial" pitchFamily="34" charset="0"/>
              <a:buChar char="•"/>
            </a:pPr>
            <a:endParaRPr lang="sr-Latn-RS" sz="2000" dirty="0" smtClean="0"/>
          </a:p>
          <a:p>
            <a:pPr>
              <a:buFont typeface="Arial" pitchFamily="34" charset="0"/>
              <a:buChar char="•"/>
            </a:pPr>
            <a:endParaRPr lang="sr-Latn-RS" sz="2000" dirty="0" smtClean="0"/>
          </a:p>
          <a:p>
            <a:r>
              <a:rPr lang="sr-Latn-RS" sz="2400" b="1" dirty="0" smtClean="0"/>
              <a:t>Hormoni koji smanjuju koncentraciju glukoze: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</a:t>
            </a:r>
            <a:r>
              <a:rPr lang="sr-Latn-RS" sz="2000" dirty="0" smtClean="0"/>
              <a:t>nsulin – stimuliše glikolizu, glikogenezu i sintezu masti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</a:t>
            </a:r>
            <a:r>
              <a:rPr lang="sr-Latn-RS" sz="2000" dirty="0" smtClean="0"/>
              <a:t>milin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HORMONSKA REGULACIJA</a:t>
            </a:r>
            <a:br>
              <a:rPr lang="sr-Latn-RS" sz="3600" b="1" dirty="0" smtClean="0"/>
            </a:br>
            <a:r>
              <a:rPr lang="sr-Latn-RS" sz="2000" b="1" dirty="0" smtClean="0"/>
              <a:t>(objašnjenje za studente)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888929a77f852144a4a68195e4711322324804a740412e132c1be19f4f59295c_248bab44.jpg"/>
          <p:cNvPicPr>
            <a:picLocks noChangeAspect="1"/>
          </p:cNvPicPr>
          <p:nvPr/>
        </p:nvPicPr>
        <p:blipFill>
          <a:blip r:embed="rId3"/>
          <a:srcRect t="5459"/>
          <a:stretch>
            <a:fillRect/>
          </a:stretch>
        </p:blipFill>
        <p:spPr>
          <a:xfrm>
            <a:off x="676858" y="1801766"/>
            <a:ext cx="7752794" cy="455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HORMONSKA REGULACIJA</a:t>
            </a:r>
            <a:br>
              <a:rPr lang="sr-Latn-RS" sz="3600" b="1" dirty="0" smtClean="0"/>
            </a:br>
            <a:r>
              <a:rPr lang="sr-Latn-RS" sz="2000" b="1" dirty="0" smtClean="0"/>
              <a:t>(objašnjenje za studente)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488c60d6c52117e0541e8432182e9275d5b0ec599164282d71638c3f58ab9046_278dc22d.jpg"/>
          <p:cNvPicPr>
            <a:picLocks noChangeAspect="1"/>
          </p:cNvPicPr>
          <p:nvPr/>
        </p:nvPicPr>
        <p:blipFill>
          <a:blip r:embed="rId3"/>
          <a:srcRect t="7620" b="12757"/>
          <a:stretch>
            <a:fillRect/>
          </a:stretch>
        </p:blipFill>
        <p:spPr>
          <a:xfrm>
            <a:off x="571472" y="1928802"/>
            <a:ext cx="779145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HORMONSKA REGULACIJA</a:t>
            </a:r>
            <a:br>
              <a:rPr lang="sr-Latn-RS" sz="3600" b="1" dirty="0" smtClean="0"/>
            </a:br>
            <a:r>
              <a:rPr lang="sr-Latn-RS" sz="2000" b="1" dirty="0" smtClean="0"/>
              <a:t>(objašnjenje za studente)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fea1baccb13fcf1c2d65713a32930354033fc12850844128090d45ce51f750d0_ca62a4fe.png"/>
          <p:cNvPicPr>
            <a:picLocks noChangeAspect="1"/>
          </p:cNvPicPr>
          <p:nvPr/>
        </p:nvPicPr>
        <p:blipFill>
          <a:blip r:embed="rId3"/>
          <a:srcRect t="3205"/>
          <a:stretch>
            <a:fillRect/>
          </a:stretch>
        </p:blipFill>
        <p:spPr>
          <a:xfrm>
            <a:off x="785786" y="1928802"/>
            <a:ext cx="7525801" cy="445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785818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INSULIN</a:t>
            </a:r>
            <a:br>
              <a:rPr lang="sr-Latn-RS" sz="3600" b="1" dirty="0" smtClean="0"/>
            </a:b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357158" y="2357430"/>
            <a:ext cx="60316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Luče ga beta- ćelije Langerhansovih ostrvaca</a:t>
            </a:r>
          </a:p>
          <a:p>
            <a:endParaRPr lang="sr-Latn-RS" dirty="0" smtClean="0"/>
          </a:p>
          <a:p>
            <a:r>
              <a:rPr lang="sr-Latn-RS" dirty="0" smtClean="0"/>
              <a:t>Sekrecija je stmulisana hiperglikemijom</a:t>
            </a:r>
          </a:p>
          <a:p>
            <a:endParaRPr lang="sr-Latn-RS" dirty="0" smtClean="0"/>
          </a:p>
          <a:p>
            <a:r>
              <a:rPr lang="sr-Latn-RS" dirty="0" smtClean="0"/>
              <a:t>Povećava propustljivost memebrane za glukozu</a:t>
            </a:r>
          </a:p>
          <a:p>
            <a:endParaRPr lang="sr-Latn-RS" dirty="0" smtClean="0"/>
          </a:p>
          <a:p>
            <a:r>
              <a:rPr lang="sr-Latn-RS" dirty="0" smtClean="0"/>
              <a:t>Pomaže unos masnih i aminokiselina u ćeliju</a:t>
            </a:r>
          </a:p>
          <a:p>
            <a:endParaRPr lang="sr-Latn-RS" dirty="0" smtClean="0"/>
          </a:p>
          <a:p>
            <a:r>
              <a:rPr lang="sr-Latn-RS" dirty="0" smtClean="0"/>
              <a:t>Njegova sekrecija je stimulisana hormonima digestivnog trakta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VRSTE UGLJENIH HIDRATA</a:t>
            </a:r>
            <a:endParaRPr lang="en-US" sz="32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2285992"/>
            <a:ext cx="778674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900" b="1" dirty="0" smtClean="0">
                <a:latin typeface="+mj-lt"/>
              </a:rPr>
              <a:t>Monosaharidi (heksoze, pentoze)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900" b="1" dirty="0" smtClean="0">
              <a:latin typeface="+mj-lt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900" b="1" dirty="0" smtClean="0">
              <a:latin typeface="+mj-lt"/>
            </a:endParaRPr>
          </a:p>
          <a:p>
            <a:pP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900" b="1" dirty="0" smtClean="0">
                <a:latin typeface="+mj-lt"/>
              </a:rPr>
              <a:t>Disaharidi (laktoza = glukoza + galaktoza, saharoza = glukoza + fruktoza)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900" b="1" dirty="0" smtClean="0">
              <a:latin typeface="+mj-lt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900" b="1" dirty="0" smtClean="0">
              <a:latin typeface="+mj-lt"/>
            </a:endParaRPr>
          </a:p>
          <a:p>
            <a:pP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900" b="1" dirty="0" smtClean="0">
                <a:latin typeface="+mj-lt"/>
              </a:rPr>
              <a:t>Polisaharidi (glikogen, skrob = amiloza + amilopektin)</a:t>
            </a:r>
            <a:endParaRPr lang="sr-Latn-CS" sz="19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785818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GLUKAGON</a:t>
            </a:r>
            <a:br>
              <a:rPr lang="sr-Latn-RS" sz="3600" b="1" dirty="0" smtClean="0"/>
            </a:b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285720" y="2143116"/>
            <a:ext cx="81079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Luče ga alfa - ćelije Langerhansovih ostrvaca</a:t>
            </a:r>
          </a:p>
          <a:p>
            <a:endParaRPr lang="sr-Latn-RS" dirty="0" smtClean="0"/>
          </a:p>
          <a:p>
            <a:r>
              <a:rPr lang="sr-Latn-RS" dirty="0" smtClean="0"/>
              <a:t>Sekrecija je stmulisana hipoglikemijom</a:t>
            </a:r>
          </a:p>
          <a:p>
            <a:r>
              <a:rPr lang="sr-Latn-RS" dirty="0" smtClean="0"/>
              <a:t>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 algn="ctr"/>
            <a:r>
              <a:rPr lang="sr-Latn-RS" sz="3600" b="1" dirty="0" smtClean="0"/>
              <a:t>SOMATOSTATIN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Inhibira lučenje ostalih pankreasnih hormona i deluje antagonistički na hormon rasta</a:t>
            </a: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857256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POREMEĆAJ METABOLIZMA UGLJENIH HIDRATA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1" name="TextBox 10"/>
          <p:cNvSpPr txBox="1"/>
          <p:nvPr/>
        </p:nvSpPr>
        <p:spPr>
          <a:xfrm>
            <a:off x="642910" y="2214554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r-Latn-RS" sz="2000" dirty="0" smtClean="0"/>
          </a:p>
          <a:p>
            <a:pPr>
              <a:buFont typeface="Arial" pitchFamily="34" charset="0"/>
              <a:buChar char="•"/>
            </a:pPr>
            <a:r>
              <a:rPr lang="sr-Latn-RS" sz="2200" dirty="0" smtClean="0"/>
              <a:t>Poremećaj apsorpcije ugljenih hidrata</a:t>
            </a:r>
          </a:p>
          <a:p>
            <a:pPr>
              <a:buFont typeface="Arial" pitchFamily="34" charset="0"/>
              <a:buChar char="•"/>
            </a:pPr>
            <a:endParaRPr lang="sr-Latn-RS" sz="2200" dirty="0" smtClean="0"/>
          </a:p>
          <a:p>
            <a:pPr>
              <a:buFont typeface="Arial" pitchFamily="34" charset="0"/>
              <a:buChar char="•"/>
            </a:pPr>
            <a:r>
              <a:rPr lang="sr-Latn-RS" sz="2200" dirty="0" smtClean="0"/>
              <a:t>Poremećaj metabolizma glukoze (hiperglikemija/hipoglikemija)</a:t>
            </a:r>
          </a:p>
          <a:p>
            <a:pPr>
              <a:buFont typeface="Arial" pitchFamily="34" charset="0"/>
              <a:buChar char="•"/>
            </a:pPr>
            <a:endParaRPr lang="sr-Latn-RS" sz="2200" dirty="0" smtClean="0"/>
          </a:p>
          <a:p>
            <a:pPr>
              <a:buFont typeface="Arial" pitchFamily="34" charset="0"/>
              <a:buChar char="•"/>
            </a:pPr>
            <a:r>
              <a:rPr lang="sr-Latn-RS" sz="2200" dirty="0" smtClean="0"/>
              <a:t>Glikogenoze</a:t>
            </a:r>
          </a:p>
          <a:p>
            <a:pPr>
              <a:buFont typeface="Arial" pitchFamily="34" charset="0"/>
              <a:buChar char="•"/>
            </a:pPr>
            <a:endParaRPr lang="sr-Latn-RS" sz="2200" dirty="0" smtClean="0"/>
          </a:p>
          <a:p>
            <a:pPr>
              <a:buFont typeface="Arial" pitchFamily="34" charset="0"/>
              <a:buChar char="•"/>
            </a:pPr>
            <a:r>
              <a:rPr lang="sr-Latn-RS" sz="2200" dirty="0" smtClean="0"/>
              <a:t>Poremećaj metabolizma drugih ugljenih hidrata – nedijabetesne meliturije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POREMEĆAJ METABOLIZMA GLUKOZE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TextBox 7"/>
          <p:cNvSpPr txBox="1"/>
          <p:nvPr/>
        </p:nvSpPr>
        <p:spPr>
          <a:xfrm>
            <a:off x="285720" y="2071678"/>
            <a:ext cx="7786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dirty="0" smtClean="0"/>
          </a:p>
          <a:p>
            <a:r>
              <a:rPr lang="sr-Latn-RS" sz="2000" b="1" u="sng" dirty="0" smtClean="0"/>
              <a:t> 1. Hiperglikemije</a:t>
            </a:r>
          </a:p>
          <a:p>
            <a:endParaRPr lang="sr-Latn-R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</a:t>
            </a:r>
            <a:r>
              <a:rPr lang="sr-Latn-RS" b="1" dirty="0" smtClean="0"/>
              <a:t>redijabetes</a:t>
            </a:r>
          </a:p>
          <a:p>
            <a:r>
              <a:rPr lang="sr-Latn-RS" dirty="0" smtClean="0"/>
              <a:t>	Povećana glikemija našte – IFG (impaired fasting glucose)</a:t>
            </a:r>
          </a:p>
          <a:p>
            <a:r>
              <a:rPr lang="sr-Latn-RS" dirty="0" smtClean="0"/>
              <a:t>	</a:t>
            </a:r>
            <a:r>
              <a:rPr lang="sr-Latn-RS" dirty="0" smtClean="0"/>
              <a:t>Smanjena tolerancija glukoze – IGT (Impaired Glucose Tolerance)</a:t>
            </a:r>
          </a:p>
          <a:p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b="1" dirty="0" smtClean="0"/>
              <a:t>Diabetes mellitus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sz="2000" b="1" u="sng" dirty="0" smtClean="0"/>
              <a:t>2. Hipoglikemije</a:t>
            </a:r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HIPERGLIKEMIJA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572428" cy="3214710"/>
          </a:xfrm>
        </p:spPr>
        <p:txBody>
          <a:bodyPr>
            <a:noAutofit/>
          </a:bodyPr>
          <a:lstStyle/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Povišena glikemija </a:t>
            </a:r>
            <a:r>
              <a:rPr lang="sr-Latn-RS" sz="2000" dirty="0" smtClean="0">
                <a:solidFill>
                  <a:schemeClr val="tx1"/>
                </a:solidFill>
              </a:rPr>
              <a:t>našte - IFG 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6.1 mmol/l &lt; glikemija &lt; 7.0mmol/l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Smanjena</a:t>
            </a:r>
            <a:r>
              <a:rPr lang="sr-Latn-RS" sz="2000" dirty="0" smtClean="0">
                <a:solidFill>
                  <a:schemeClr val="tx1"/>
                </a:solidFill>
              </a:rPr>
              <a:t>  tolernacija glukoze – IGT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7.8mmol/l&lt;glikemija u 120min OGTT-a &lt; 11.1mmol/l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Povišena glikemija našte + smanjena tolerancija glukoze = narušena homeostaza glukoze - IGH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DIABETES MELLITUS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572428" cy="3214710"/>
          </a:xfrm>
        </p:spPr>
        <p:txBody>
          <a:bodyPr>
            <a:noAutofit/>
          </a:bodyPr>
          <a:lstStyle/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Stanje ljudi obeleženo izraženim mokrenjem (Demetrius iz Apomeiae u 300.g.p.n.e. 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sr-Latn-RS" sz="2000" dirty="0" smtClean="0">
                <a:solidFill>
                  <a:schemeClr val="tx1"/>
                </a:solidFill>
              </a:rPr>
              <a:t>rvi put spominje diabetes – proticanje)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Stanje hronične hiperglikemije, ali i poremećaja metabolizma drugih ugljenih hidrata, masti i proteina, kao posledica apsolutnog ili relativnog nedostatka insulina ili poremećenog dejstva insulina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Hiperglikemija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Polifagija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Polidippsija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Poliurija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Mršavljenje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TIPOVI DIABETES MELLITUSA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572428" cy="3214710"/>
          </a:xfrm>
        </p:spPr>
        <p:txBody>
          <a:bodyPr>
            <a:noAutofit/>
          </a:bodyPr>
          <a:lstStyle/>
          <a:p>
            <a:pPr algn="l"/>
            <a:r>
              <a:rPr lang="sr-Latn-RS" sz="2400" b="1" dirty="0" smtClean="0">
                <a:solidFill>
                  <a:schemeClr val="tx1"/>
                </a:solidFill>
              </a:rPr>
              <a:t>Tip I  - destrukcija beta-ćelija pankreasa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400" b="1" dirty="0" smtClean="0">
                <a:solidFill>
                  <a:schemeClr val="tx1"/>
                </a:solidFill>
              </a:rPr>
              <a:t>Tip II – od rezistencija na insulin do nesdostatka insulina</a:t>
            </a:r>
          </a:p>
          <a:p>
            <a:pPr algn="l"/>
            <a:endParaRPr lang="sr-Latn-RS" sz="2400" b="1" dirty="0" smtClean="0">
              <a:solidFill>
                <a:schemeClr val="tx1"/>
              </a:solidFill>
            </a:endParaRPr>
          </a:p>
          <a:p>
            <a:pPr algn="l"/>
            <a:r>
              <a:rPr lang="sr-Latn-RS" sz="2400" b="1" dirty="0" smtClean="0">
                <a:solidFill>
                  <a:schemeClr val="tx1"/>
                </a:solidFill>
              </a:rPr>
              <a:t>Trudnička šećerna bolest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TIPOVI DIABETES MELLITUSA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572428" cy="3214710"/>
          </a:xfrm>
        </p:spPr>
        <p:txBody>
          <a:bodyPr>
            <a:noAutofit/>
          </a:bodyPr>
          <a:lstStyle/>
          <a:p>
            <a:pPr algn="l"/>
            <a:r>
              <a:rPr lang="sr-Latn-RS" sz="2400" b="1" dirty="0" smtClean="0">
                <a:solidFill>
                  <a:schemeClr val="tx1"/>
                </a:solidFill>
              </a:rPr>
              <a:t>Tip II  - </a:t>
            </a:r>
            <a:r>
              <a:rPr lang="sr-Latn-RS" sz="2000" dirty="0" smtClean="0">
                <a:solidFill>
                  <a:schemeClr val="tx1"/>
                </a:solidFill>
              </a:rPr>
              <a:t>gojaznih (metabolički sindrom X)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posle 35.godine života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Počinje neprimetno (dugo bez simptoma)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Ne zahteva primenu insulina – bar ne u početku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Pozitivna porodična anamneza</a:t>
            </a:r>
          </a:p>
          <a:p>
            <a:pPr algn="l"/>
            <a:endParaRPr lang="sr-Latn-RS" sz="2400" b="1" dirty="0" smtClean="0">
              <a:solidFill>
                <a:schemeClr val="tx1"/>
              </a:solidFill>
            </a:endParaRPr>
          </a:p>
          <a:p>
            <a:pPr algn="l"/>
            <a:r>
              <a:rPr lang="sr-Latn-RS" sz="2400" b="1" dirty="0" smtClean="0">
                <a:solidFill>
                  <a:schemeClr val="tx1"/>
                </a:solidFill>
              </a:rPr>
              <a:t>Tip I – </a:t>
            </a:r>
            <a:r>
              <a:rPr lang="sr-Latn-RS" sz="2000" dirty="0" smtClean="0">
                <a:solidFill>
                  <a:schemeClr val="tx1"/>
                </a:solidFill>
              </a:rPr>
              <a:t>obrnuto od tipa II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Mladji od 35.godina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Burno ispoljavanje (dijabetesna ketoacidoza)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Doživotna zavisnost od insulina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Obično nisu gojazni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	</a:t>
            </a:r>
            <a:r>
              <a:rPr lang="sr-Latn-RS" sz="2000" dirty="0" smtClean="0">
                <a:solidFill>
                  <a:schemeClr val="tx1"/>
                </a:solidFill>
              </a:rPr>
              <a:t>Deficit endogene sekrecije insulina – glukagonski test, markeri 	autoimunog procesa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METABOLIČKI SINDROM X</a:t>
            </a:r>
            <a:endParaRPr lang="en-US" sz="32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0-02-05-3b3b6ff630aac30f82f812d0235624bdca9bb1bb4b124b372648bb4235cdbbfd_5d6c32e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643050"/>
            <a:ext cx="650085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DIJAGNOZA DIABETES MELLITUSA</a:t>
            </a:r>
            <a:endParaRPr lang="en-US" sz="32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2071678"/>
            <a:ext cx="9001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b="1" dirty="0" smtClean="0"/>
              <a:t>Glikemija našte preko 7mmol/l </a:t>
            </a:r>
            <a:r>
              <a:rPr lang="sr-Latn-RS" sz="2000" dirty="0" smtClean="0"/>
              <a:t>izmerena najmanje 2 puta u dva neuzastopna dana</a:t>
            </a:r>
          </a:p>
          <a:p>
            <a:endParaRPr lang="sr-Latn-RS" sz="2000" dirty="0" smtClean="0"/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/>
              <a:t>Glikemija u bilo koje doba dana preko 11.1mmol/l </a:t>
            </a:r>
            <a:r>
              <a:rPr lang="sr-Latn-RS" sz="2000" dirty="0" smtClean="0"/>
              <a:t>(uz prisustvo klasičnih simptoma DM)</a:t>
            </a:r>
          </a:p>
          <a:p>
            <a:endParaRPr lang="sr-Latn-RS" sz="2000" dirty="0" smtClean="0"/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/>
              <a:t>OGTT vrednosti u 120. min preko 11.1mmol/l </a:t>
            </a:r>
            <a:r>
              <a:rPr lang="sr-Latn-RS" sz="2000" dirty="0" smtClean="0"/>
              <a:t>(OGTT se izvodi u situaciji kada nije moguće postaviti dijagnozu na osnovu glikemija našte ; OGTT sa 75g glukoze i odredjivanje glikemije u 0. i 120.min testa)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</a:t>
            </a:r>
            <a:r>
              <a:rPr lang="sr-Latn-RS" sz="3000" b="1" dirty="0" smtClean="0"/>
              <a:t>ESTOVI ZA ISPITIVANJE KVALITETA GLIKOREGULACIJE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2071678"/>
            <a:ext cx="9001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dirty="0" smtClean="0"/>
              <a:t>Glikemija našte</a:t>
            </a:r>
          </a:p>
          <a:p>
            <a:pPr>
              <a:buFont typeface="Arial" pitchFamily="34" charset="0"/>
              <a:buChar char="•"/>
            </a:pPr>
            <a:endParaRPr lang="sr-Latn-RS" sz="2000" b="1" dirty="0" smtClean="0"/>
          </a:p>
          <a:p>
            <a:pPr>
              <a:buFont typeface="Arial" pitchFamily="34" charset="0"/>
              <a:buChar char="•"/>
            </a:pPr>
            <a:r>
              <a:rPr lang="sr-Latn-RS" sz="2000" dirty="0" smtClean="0"/>
              <a:t>Postprandijalna glikemija </a:t>
            </a:r>
            <a:endParaRPr lang="sr-Latn-RS" sz="2000" dirty="0" smtClean="0"/>
          </a:p>
          <a:p>
            <a:pPr>
              <a:buFont typeface="Arial" pitchFamily="34" charset="0"/>
              <a:buChar char="•"/>
            </a:pPr>
            <a:endParaRPr lang="sr-Latn-R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</a:t>
            </a:r>
            <a:r>
              <a:rPr lang="sr-Latn-RS" sz="2000" dirty="0" smtClean="0"/>
              <a:t>nevni profil glikemije</a:t>
            </a:r>
          </a:p>
          <a:p>
            <a:pPr>
              <a:buFont typeface="Arial" pitchFamily="34" charset="0"/>
              <a:buChar char="•"/>
            </a:pPr>
            <a:endParaRPr lang="sr-Latn-RS" sz="2000" b="1" dirty="0" smtClean="0"/>
          </a:p>
          <a:p>
            <a:pPr>
              <a:buFont typeface="Arial" pitchFamily="34" charset="0"/>
              <a:buChar char="•"/>
            </a:pPr>
            <a:r>
              <a:rPr lang="sr-Latn-RS" sz="2000" dirty="0" smtClean="0"/>
              <a:t>HbA1c (glikozilirani hemoglobin 6.2-7.5%)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VRSTE UGLJENIH HIDRATA</a:t>
            </a:r>
            <a:endParaRPr lang="en-US" sz="32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0-02-05-fd3aaff8321c00b6e152294a2e560cff025c0b0ed8bd0e8ce9064b4979783e0e_eaa3dd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8501122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AKUTNE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0-02-05-9b1e28a0ace8bf76190350df8b44ab1a5017094aefd0d908a739c16c7e4627e1_5665026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14488"/>
            <a:ext cx="8072493" cy="461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AKUTNE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0-02-05-0f2a774d193f3105235188cffd0b4054ad5c977c9d4cc2ae852283e4152795b5_c876c891.png"/>
          <p:cNvPicPr>
            <a:picLocks noChangeAspect="1"/>
          </p:cNvPicPr>
          <p:nvPr/>
        </p:nvPicPr>
        <p:blipFill>
          <a:blip r:embed="rId4"/>
          <a:srcRect t="16801"/>
          <a:stretch>
            <a:fillRect/>
          </a:stretch>
        </p:blipFill>
        <p:spPr>
          <a:xfrm>
            <a:off x="571472" y="2285992"/>
            <a:ext cx="7929618" cy="3891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1857364"/>
            <a:ext cx="250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Dijabetesna ketoacidoza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AKUTNE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1857364"/>
            <a:ext cx="250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Dijabetesna ketoacidoza</a:t>
            </a:r>
            <a:endParaRPr lang="en-US" b="1" dirty="0"/>
          </a:p>
        </p:txBody>
      </p:sp>
      <p:pic>
        <p:nvPicPr>
          <p:cNvPr id="14" name="Picture 13" descr="0-02-05-c8c1ee608ecbae04b2d127921f6d47c3b9718f6a74fe1065aeef076febe23ec9_fb815bf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7929618" cy="4643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AKUTNE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0-02-05-c2057ceccd3d1281f1bf08edf1d31588ac3aa9e063695b146bdd71e33556ab99_8b879d5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68" y="1714488"/>
            <a:ext cx="7440064" cy="395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AKUTNE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0-02-05-4165d20ed69ef772d87ec93e7280d5939e30ac241436d92107a04936b1053d33_8f86a7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" y="1714488"/>
            <a:ext cx="870635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HRONIČNE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0-02-05-9d4bccc60cfa9441e946224c75fa5dc3bf1a26aa73083f4feaa51d3ccec955ab_50529e10.png"/>
          <p:cNvPicPr>
            <a:picLocks noChangeAspect="1"/>
          </p:cNvPicPr>
          <p:nvPr/>
        </p:nvPicPr>
        <p:blipFill>
          <a:blip r:embed="rId4"/>
          <a:srcRect t="19168" b="4161"/>
          <a:stretch>
            <a:fillRect/>
          </a:stretch>
        </p:blipFill>
        <p:spPr>
          <a:xfrm>
            <a:off x="571472" y="1928802"/>
            <a:ext cx="8152951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HRONIČNE 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0-02-05-a2e45a6c495e997c70acec4bdaf16eacc1ae577414fb11de8febef03bb6cc4ef_7ae3622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2" y="1714488"/>
            <a:ext cx="826885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KOMPLIKACIJE DIABETES MELLITUSA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0-02-05-6ffe1aa8249c234353998de7c2de0eb52fafd7fd02645dd452aa4d1d72da049d_f095b2c5.png"/>
          <p:cNvPicPr>
            <a:picLocks noChangeAspect="1"/>
          </p:cNvPicPr>
          <p:nvPr/>
        </p:nvPicPr>
        <p:blipFill>
          <a:blip r:embed="rId4"/>
          <a:srcRect l="1427" t="12062" r="3131" b="1946"/>
          <a:stretch>
            <a:fillRect/>
          </a:stretch>
        </p:blipFill>
        <p:spPr>
          <a:xfrm>
            <a:off x="571472" y="1571612"/>
            <a:ext cx="800105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VEŽBE - APARAT</a:t>
            </a:r>
            <a:endParaRPr lang="en-US" sz="3000" b="1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</a:t>
            </a:r>
            <a:r>
              <a:rPr lang="sr-Latn-RS" dirty="0" smtClean="0"/>
              <a:t>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0-02-05-77d46b3c476b60545e0c52a6b9a13c02dd1da9278b723f9baba89140ebdbe192_49d9398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5677693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DIGESTIJA I APSORPCIJA UGLJENIH HIDRATA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3" name="TextBox 12"/>
          <p:cNvSpPr txBox="1"/>
          <p:nvPr/>
        </p:nvSpPr>
        <p:spPr>
          <a:xfrm>
            <a:off x="642910" y="2071678"/>
            <a:ext cx="7858179" cy="365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RS" sz="2000" b="1" dirty="0" smtClean="0"/>
              <a:t>Varenje šećera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RS" sz="2000" b="1" dirty="0" smtClean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RS" sz="2000" dirty="0" smtClean="0"/>
              <a:t>U usnoj duplji enzim ptijalin razgradjuje skrob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RS" sz="2000" dirty="0" smtClean="0">
                <a:cs typeface="Times New Roman" pitchFamily="16" charset="0"/>
              </a:rPr>
              <a:t>U tankom crevu  amilaza razgradjuje skrob, maltaza razgradjuje maltozu, izomaltaza alfadekstrine, saharaza saharozu, laktaza laktozu.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RS" sz="2000" dirty="0" smtClean="0">
              <a:cs typeface="Times New Roman" pitchFamily="16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RS" sz="2000" dirty="0" smtClean="0">
              <a:cs typeface="Times New Roman" pitchFamily="16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2000" b="1" dirty="0" smtClean="0"/>
              <a:t>Apsorpcija u digestivnom traktu: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2000" dirty="0" smtClean="0"/>
              <a:t>glukoza se transportuje aktivnim transportom,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2000" dirty="0" smtClean="0"/>
              <a:t>pentoza i fruktoza pasivnim transportom.</a:t>
            </a:r>
            <a:endParaRPr lang="sr-Latn-CS" sz="2000" dirty="0" smtClean="0"/>
          </a:p>
          <a:p>
            <a:pPr marL="341313" indent="-341313" algn="ctr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1400" dirty="0" smtClean="0"/>
              <a:t>	</a:t>
            </a:r>
          </a:p>
          <a:p>
            <a:pPr marL="341313" indent="-341313" algn="ctr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DIGESTIJA I APSORPCIJA UGLJENIH HIDRATA</a:t>
            </a:r>
            <a:br>
              <a:rPr lang="sr-Latn-RS" sz="3200" b="1" dirty="0" smtClean="0"/>
            </a:br>
            <a:r>
              <a:rPr lang="sr-Latn-RS" sz="1800" b="1" dirty="0" smtClean="0"/>
              <a:t>(ZA STUDENTE OBJAŠNJENJE)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b598868ec49b414c1b102f1532fa70627834f0a302095c00d7892fbb162fff1f_61f63d3a.jpg"/>
          <p:cNvPicPr>
            <a:picLocks noChangeAspect="1"/>
          </p:cNvPicPr>
          <p:nvPr/>
        </p:nvPicPr>
        <p:blipFill>
          <a:blip r:embed="rId3"/>
          <a:srcRect t="5970"/>
          <a:stretch>
            <a:fillRect/>
          </a:stretch>
        </p:blipFill>
        <p:spPr>
          <a:xfrm>
            <a:off x="390525" y="1857364"/>
            <a:ext cx="8362950" cy="471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DIGESTIJA I APSORPCIJA UGLJENIH HIDRATA</a:t>
            </a:r>
            <a:br>
              <a:rPr lang="sr-Latn-RS" sz="3200" b="1" dirty="0" smtClean="0"/>
            </a:br>
            <a:r>
              <a:rPr lang="sr-Latn-RS" sz="1800" b="1" dirty="0" smtClean="0"/>
              <a:t>(ZA STUDENTE OBJAŠNJENJE)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b774f7faf1934650110ff9960861e09c3a2ea96403b83059a582601a4f48a084_6aaca4b7.jpg"/>
          <p:cNvPicPr>
            <a:picLocks noChangeAspect="1"/>
          </p:cNvPicPr>
          <p:nvPr/>
        </p:nvPicPr>
        <p:blipFill>
          <a:blip r:embed="rId3"/>
          <a:srcRect t="5671" b="3274"/>
          <a:stretch>
            <a:fillRect/>
          </a:stretch>
        </p:blipFill>
        <p:spPr>
          <a:xfrm>
            <a:off x="519112" y="1928802"/>
            <a:ext cx="810577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DIGESTIJA I APSORPCIJA UGLJENIH HIDRATA</a:t>
            </a:r>
            <a:br>
              <a:rPr lang="sr-Latn-RS" sz="3200" b="1" dirty="0" smtClean="0"/>
            </a:br>
            <a:r>
              <a:rPr lang="sr-Latn-RS" sz="1800" b="1" dirty="0" smtClean="0"/>
              <a:t>(ZA STUDENTE OBJAŠNJENJE)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d25afa963ba4737cdc1022e67af9c0efd702601fee8120a0b54d268d05ebd461_bd6ebcf9.jpg"/>
          <p:cNvPicPr>
            <a:picLocks noChangeAspect="1"/>
          </p:cNvPicPr>
          <p:nvPr/>
        </p:nvPicPr>
        <p:blipFill>
          <a:blip r:embed="rId3"/>
          <a:srcRect t="4377" b="4377"/>
          <a:stretch>
            <a:fillRect/>
          </a:stretch>
        </p:blipFill>
        <p:spPr>
          <a:xfrm>
            <a:off x="457200" y="1857364"/>
            <a:ext cx="822960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HOMEOSTAZA GLUKOZE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0" y="2000240"/>
            <a:ext cx="91440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sz="2000" b="1" dirty="0" smtClean="0"/>
              <a:t>Povećanje koncentracija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Apsorpcija glukoze iz hrane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Glukoneogeneza u jetri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Glikogenoliza u jetri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sr-Latn-CS" b="1" dirty="0" smtClean="0"/>
          </a:p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sz="2000" b="1" dirty="0" smtClean="0"/>
              <a:t>Smanjenje koncentracije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Potrošnja gukoze u organizmu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Potrošnja glukoze u mišićima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Sinteza glikogena</a:t>
            </a:r>
          </a:p>
          <a:p>
            <a:pPr lvl="1" indent="-2841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dirty="0" smtClean="0"/>
              <a:t>Konverzija glukoze u masti</a:t>
            </a:r>
            <a:endParaRPr lang="sr-Latn-C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APSORPCIJA GLUKOZE IZ HRANE</a:t>
            </a:r>
            <a:br>
              <a:rPr lang="sr-Latn-RS" sz="3200" b="1" dirty="0" smtClean="0"/>
            </a:br>
            <a:r>
              <a:rPr lang="sr-Latn-RS" sz="2400" b="1" dirty="0" smtClean="0"/>
              <a:t>(objašnjenje za studente)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28.04.2021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bb47584b6635cb2615602cce9f312de5fa67f7f9644212695cb83feb6d73e60b_7a4c2f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67" y="1857364"/>
            <a:ext cx="870706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720</Words>
  <Application>Microsoft Office PowerPoint</Application>
  <PresentationFormat>On-screen Show (4:3)</PresentationFormat>
  <Paragraphs>256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Fizičke osnove elektroterapije i elektrodijagnostike  Modul D: Diplomirani fizičar – medicinska fizika pod rukovodstvom prof. Nenada Stevanovića   FIZIOLOGIJA GLIKOREGULACIJE. TESTOVI ZA ISPITIVANJE KVALITETA GLIKOREGULACIJE. FIZIČKI PRINCIPI FUNKCIONISANJA  APARATA ZA MERENJE KONCENTRACIJE GLUKOZE U KRVI. PREVENCIJA AKUTNIH I HROPNIČNIH KOMPLIKACIJA DIABETES MELLITUSA. UPOZNAVANJE SA PACIJENTOM OPREDELJENIM ZA DNEVNI PROFIL GLIKEMIJE, HbA1c, OGTT I LIPIDOGRAM. X nedelja predavanja i vežbi</vt:lpstr>
      <vt:lpstr>VRSTE UGLJENIH HIDRATA</vt:lpstr>
      <vt:lpstr>VRSTE UGLJENIH HIDRATA</vt:lpstr>
      <vt:lpstr>DIGESTIJA I APSORPCIJA UGLJENIH HIDRATA</vt:lpstr>
      <vt:lpstr>DIGESTIJA I APSORPCIJA UGLJENIH HIDRATA (ZA STUDENTE OBJAŠNJENJE)</vt:lpstr>
      <vt:lpstr>DIGESTIJA I APSORPCIJA UGLJENIH HIDRATA (ZA STUDENTE OBJAŠNJENJE)</vt:lpstr>
      <vt:lpstr>DIGESTIJA I APSORPCIJA UGLJENIH HIDRATA (ZA STUDENTE OBJAŠNJENJE)</vt:lpstr>
      <vt:lpstr>HOMEOSTAZA GLUKOZE</vt:lpstr>
      <vt:lpstr>APSORPCIJA GLUKOZE IZ HRANE (objašnjenje za studente)</vt:lpstr>
      <vt:lpstr>APSORPCIJA GLUKOZE IZ HRANE (objašnjenje za studente)</vt:lpstr>
      <vt:lpstr>APSORPCIJA GLUKOZE IZ HRANE (objašnjenje za studente)</vt:lpstr>
      <vt:lpstr>APSORPCIJA GLUKOZE IZ HRANE (objašnjenje za studente)</vt:lpstr>
      <vt:lpstr>APSORPCIJA GLUKOZE IZ HRANE (objašnjenje za studente)</vt:lpstr>
      <vt:lpstr>APSORPCIJA GLUKOZE IZ HRANE (objašnjenje za studente)</vt:lpstr>
      <vt:lpstr>HORMONSKA REGULACIJA</vt:lpstr>
      <vt:lpstr>HORMONSKA REGULACIJA (objašnjenje za studente)</vt:lpstr>
      <vt:lpstr>HORMONSKA REGULACIJA (objašnjenje za studente)</vt:lpstr>
      <vt:lpstr>HORMONSKA REGULACIJA (objašnjenje za studente)</vt:lpstr>
      <vt:lpstr>INSULIN </vt:lpstr>
      <vt:lpstr>GLUKAGON </vt:lpstr>
      <vt:lpstr>POREMEĆAJ METABOLIZMA UGLJENIH HIDRATA</vt:lpstr>
      <vt:lpstr>POREMEĆAJ METABOLIZMA GLUKOZE</vt:lpstr>
      <vt:lpstr>HIPERGLIKEMIJA</vt:lpstr>
      <vt:lpstr>DIABETES MELLITUS</vt:lpstr>
      <vt:lpstr>TIPOVI DIABETES MELLITUSA</vt:lpstr>
      <vt:lpstr>TIPOVI DIABETES MELLITUSA</vt:lpstr>
      <vt:lpstr>METABOLIČKI SINDROM X</vt:lpstr>
      <vt:lpstr>DIJAGNOZA DIABETES MELLITUSA</vt:lpstr>
      <vt:lpstr>TESTOVI ZA ISPITIVANJE KVALITETA GLIKOREGULACIJE</vt:lpstr>
      <vt:lpstr>AKUTNE KOMPLIKACIJE DIABETES MELLITUSA</vt:lpstr>
      <vt:lpstr>AKUTNE KOMPLIKACIJE DIABETES MELLITUSA</vt:lpstr>
      <vt:lpstr>AKUTNE KOMPLIKACIJE DIABETES MELLITUSA</vt:lpstr>
      <vt:lpstr>AKUTNE KOMPLIKACIJE DIABETES MELLITUSA</vt:lpstr>
      <vt:lpstr>AKUTNE KOMPLIKACIJE DIABETES MELLITUSA</vt:lpstr>
      <vt:lpstr>HRONIČNE KOMPLIKACIJE DIABETES MELLITUSA</vt:lpstr>
      <vt:lpstr>HRONIČNE KOMPLIKACIJE DIABETES MELLITUSA</vt:lpstr>
      <vt:lpstr>KOMPLIKACIJE DIABETES MELLITUSA</vt:lpstr>
      <vt:lpstr>VEŽBE - APARAT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</dc:title>
  <dc:creator>Jovan</dc:creator>
  <cp:lastModifiedBy>Korisnik</cp:lastModifiedBy>
  <cp:revision>98</cp:revision>
  <dcterms:created xsi:type="dcterms:W3CDTF">2021-03-02T09:04:45Z</dcterms:created>
  <dcterms:modified xsi:type="dcterms:W3CDTF">2021-04-28T18:49:35Z</dcterms:modified>
</cp:coreProperties>
</file>